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Economica"/>
      <p:regular r:id="rId14"/>
      <p:bold r:id="rId15"/>
      <p:italic r:id="rId16"/>
      <p:boldItalic r:id="rId17"/>
    </p:embeddedFont>
    <p:embeddedFont>
      <p:font typeface="Lato Light"/>
      <p:regular r:id="rId18"/>
      <p:bold r:id="rId19"/>
      <p:italic r:id="rId20"/>
      <p:boldItalic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Light-italic.fntdata"/><Relationship Id="rId22" Type="http://schemas.openxmlformats.org/officeDocument/2006/relationships/font" Target="fonts/OpenSans-regular.fntdata"/><Relationship Id="rId21" Type="http://schemas.openxmlformats.org/officeDocument/2006/relationships/font" Target="fonts/LatoLight-boldItalic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Economica-bold.fntdata"/><Relationship Id="rId14" Type="http://schemas.openxmlformats.org/officeDocument/2006/relationships/font" Target="fonts/Economica-regular.fntdata"/><Relationship Id="rId17" Type="http://schemas.openxmlformats.org/officeDocument/2006/relationships/font" Target="fonts/Economica-boldItalic.fntdata"/><Relationship Id="rId16" Type="http://schemas.openxmlformats.org/officeDocument/2006/relationships/font" Target="fonts/Economica-italic.fntdata"/><Relationship Id="rId19" Type="http://schemas.openxmlformats.org/officeDocument/2006/relationships/font" Target="fonts/LatoLight-bold.fntdata"/><Relationship Id="rId18" Type="http://schemas.openxmlformats.org/officeDocument/2006/relationships/font" Target="fonts/LatoLight-regular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fe07acfdeb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fe07acfdeb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fe07acfdeb_0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gfe07acfde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State / By Year / Details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100">
                <a:solidFill>
                  <a:schemeClr val="dk1"/>
                </a:solidFill>
              </a:rPr>
              <a:t>ICE Bans: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Washington / 2030 / All new vehicles sold must be zero emission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California / 2035 / All new vehicles sold must be zero emission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Colorado / 2050 / All new vehicles sold must be zero emission</a:t>
            </a:r>
            <a:endParaRPr/>
          </a:p>
          <a:p>
            <a:pPr indent="0" lvl="0" marL="158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fe07acfdeb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Just another reason West Coast is the Best Coast</a:t>
            </a:r>
            <a:endParaRPr/>
          </a:p>
        </p:txBody>
      </p:sp>
      <p:sp>
        <p:nvSpPr>
          <p:cNvPr id="115" name="Google Shape;115;gfe07acfdeb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fe07acfdeb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fe07acfdeb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fe07acfdeb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fe07acfdeb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fe07acfdeb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fe07acfdeb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fe07acfdeb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fe07acfdeb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72850" y="3484975"/>
            <a:ext cx="8520600" cy="139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Geometricks</a:t>
            </a:r>
            <a:br>
              <a:rPr b="1" lang="en"/>
            </a:br>
            <a:endParaRPr b="1"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11700" y="44322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en" sz="5200">
                <a:solidFill>
                  <a:srgbClr val="444444"/>
                </a:solidFill>
              </a:rPr>
              <a:t>A comprehensive view of EV sales in the state of California</a:t>
            </a:r>
            <a:endParaRPr>
              <a:solidFill>
                <a:srgbClr val="444444"/>
              </a:solidFill>
            </a:endParaRPr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1369" y="107453"/>
            <a:ext cx="4681334" cy="312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factors </a:t>
            </a:r>
            <a:r>
              <a:rPr lang="en"/>
              <a:t>contribute</a:t>
            </a:r>
            <a:r>
              <a:rPr lang="en"/>
              <a:t> to sales in CA?	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purpose of this project is to analyze factors that contribute to EV purchases in the state of California. At a more granular level, we will be looking at factors within California counties to determine any relevant factors that contribute most to purchases.</a:t>
            </a:r>
            <a:endParaRPr sz="1400">
              <a:solidFill>
                <a:srgbClr val="24292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4292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24292F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With this analysis we would like to answer the following questions:</a:t>
            </a:r>
            <a:endParaRPr sz="1400">
              <a:solidFill>
                <a:srgbClr val="24292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What is the opportunity in identifying a gap in this dataset?</a:t>
            </a:r>
            <a:endParaRPr sz="1400">
              <a:solidFill>
                <a:srgbClr val="24292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24292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What is the market opportunity?</a:t>
            </a:r>
            <a:endParaRPr>
              <a:solidFill>
                <a:srgbClr val="24292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24292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Which counties in CA should EV manufacturers focus their marketing?</a:t>
            </a:r>
            <a:endParaRPr>
              <a:solidFill>
                <a:srgbClr val="24292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24292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Should EV manufacturers be encouraging implementation of incentives to drive sales?</a:t>
            </a:r>
            <a:endParaRPr>
              <a:solidFill>
                <a:srgbClr val="24292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rgbClr val="24292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4925074" y="1238887"/>
            <a:ext cx="3573900" cy="3425700"/>
          </a:xfrm>
          <a:prstGeom prst="rect">
            <a:avLst/>
          </a:prstGeom>
          <a:solidFill>
            <a:srgbClr val="444444"/>
          </a:solidFill>
          <a:ln>
            <a:noFill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  <p:txBody>
          <a:bodyPr anchorCtr="0" anchor="ctr" bIns="133875" lIns="535500" spcFirstLastPara="1" rIns="6805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F886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5780008" y="1321551"/>
            <a:ext cx="24009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West Coast EV uptake 2.7x more than national average</a:t>
            </a:r>
            <a:endParaRPr/>
          </a:p>
        </p:txBody>
      </p:sp>
      <p:cxnSp>
        <p:nvCxnSpPr>
          <p:cNvPr id="77" name="Google Shape;77;p15"/>
          <p:cNvCxnSpPr/>
          <p:nvPr/>
        </p:nvCxnSpPr>
        <p:spPr>
          <a:xfrm>
            <a:off x="5680757" y="1349233"/>
            <a:ext cx="0" cy="31089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8" name="Google Shape;78;p15"/>
          <p:cNvSpPr/>
          <p:nvPr/>
        </p:nvSpPr>
        <p:spPr>
          <a:xfrm flipH="1" rot="10800000">
            <a:off x="639640" y="4596248"/>
            <a:ext cx="1064400" cy="157800"/>
          </a:xfrm>
          <a:prstGeom prst="rtTriangle">
            <a:avLst/>
          </a:prstGeom>
          <a:solidFill>
            <a:srgbClr val="444444">
              <a:alpha val="47840"/>
            </a:srgbClr>
          </a:solidFill>
          <a:ln>
            <a:noFill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  <p:txBody>
          <a:bodyPr anchorCtr="0" anchor="ctr" bIns="133875" lIns="535500" spcFirstLastPara="1" rIns="6805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F886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5"/>
          <p:cNvSpPr/>
          <p:nvPr/>
        </p:nvSpPr>
        <p:spPr>
          <a:xfrm rot="10800000">
            <a:off x="706860" y="1238348"/>
            <a:ext cx="3600300" cy="339630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50800" rotWithShape="0" algn="r" dir="10800000" dist="38100">
              <a:srgbClr val="000000">
                <a:alpha val="40000"/>
              </a:srgbClr>
            </a:outerShdw>
          </a:effectLst>
        </p:spPr>
        <p:txBody>
          <a:bodyPr anchorCtr="0" anchor="ctr" bIns="133875" lIns="535500" spcFirstLastPara="1" rIns="6805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F886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611317" y="786371"/>
            <a:ext cx="3018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Global Trends</a:t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 flipH="1" rot="10800000">
            <a:off x="651370" y="1080141"/>
            <a:ext cx="3593700" cy="34200"/>
          </a:xfrm>
          <a:prstGeom prst="rect">
            <a:avLst/>
          </a:prstGeom>
          <a:gradFill>
            <a:gsLst>
              <a:gs pos="0">
                <a:srgbClr val="24753E"/>
              </a:gs>
              <a:gs pos="54000">
                <a:srgbClr val="24753E"/>
              </a:gs>
              <a:gs pos="100000">
                <a:schemeClr val="accent1"/>
              </a:gs>
            </a:gsLst>
            <a:lin ang="10800025" scaled="0"/>
          </a:gra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4873847" y="841775"/>
            <a:ext cx="3440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 markets Impacts </a:t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 flipH="1" rot="10800000">
            <a:off x="4913900" y="1078901"/>
            <a:ext cx="3596100" cy="34200"/>
          </a:xfrm>
          <a:prstGeom prst="rect">
            <a:avLst/>
          </a:prstGeom>
          <a:gradFill>
            <a:gsLst>
              <a:gs pos="0">
                <a:srgbClr val="24753E"/>
              </a:gs>
              <a:gs pos="54000">
                <a:srgbClr val="24753E"/>
              </a:gs>
              <a:gs pos="100000">
                <a:schemeClr val="accent1"/>
              </a:gs>
            </a:gsLst>
            <a:lin ang="10800025" scaled="0"/>
          </a:gra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4981741" y="1806044"/>
            <a:ext cx="3107700" cy="8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5057270" y="2799680"/>
            <a:ext cx="3107700" cy="8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86" name="Google Shape;86;p15"/>
          <p:cNvSpPr/>
          <p:nvPr/>
        </p:nvSpPr>
        <p:spPr>
          <a:xfrm>
            <a:off x="5052794" y="3839285"/>
            <a:ext cx="3107700" cy="8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87" name="Google Shape;87;p15"/>
          <p:cNvSpPr/>
          <p:nvPr/>
        </p:nvSpPr>
        <p:spPr>
          <a:xfrm rot="10800000">
            <a:off x="7426648" y="4590936"/>
            <a:ext cx="1103700" cy="156600"/>
          </a:xfrm>
          <a:prstGeom prst="rtTriangle">
            <a:avLst/>
          </a:prstGeom>
          <a:solidFill>
            <a:srgbClr val="444444">
              <a:alpha val="47840"/>
            </a:srgbClr>
          </a:solidFill>
          <a:ln>
            <a:noFill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  <p:txBody>
          <a:bodyPr anchorCtr="0" anchor="ctr" bIns="133875" lIns="535500" spcFirstLastPara="1" rIns="6805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F886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ustomer review" id="88" name="Google Shape;8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78873" y="3361635"/>
            <a:ext cx="547337" cy="5473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" name="Google Shape;89;p15"/>
          <p:cNvCxnSpPr/>
          <p:nvPr/>
        </p:nvCxnSpPr>
        <p:spPr>
          <a:xfrm>
            <a:off x="1396853" y="1468955"/>
            <a:ext cx="0" cy="2926200"/>
          </a:xfrm>
          <a:prstGeom prst="straightConnector1">
            <a:avLst/>
          </a:prstGeom>
          <a:noFill/>
          <a:ln cap="flat" cmpd="sng" w="9525">
            <a:solidFill>
              <a:srgbClr val="181818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0" name="Google Shape;90;p15"/>
          <p:cNvSpPr txBox="1"/>
          <p:nvPr/>
        </p:nvSpPr>
        <p:spPr>
          <a:xfrm>
            <a:off x="1445235" y="1872777"/>
            <a:ext cx="25650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Infrastructure investments ramping up in EU</a:t>
            </a:r>
            <a:endParaRPr/>
          </a:p>
        </p:txBody>
      </p:sp>
      <p:sp>
        <p:nvSpPr>
          <p:cNvPr id="91" name="Google Shape;91;p15"/>
          <p:cNvSpPr txBox="1"/>
          <p:nvPr/>
        </p:nvSpPr>
        <p:spPr>
          <a:xfrm>
            <a:off x="1445235" y="3964540"/>
            <a:ext cx="25650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Consumer sentiment - price point, driving range, charging are key to adoption</a:t>
            </a:r>
            <a:endParaRPr/>
          </a:p>
        </p:txBody>
      </p:sp>
      <p:sp>
        <p:nvSpPr>
          <p:cNvPr id="92" name="Google Shape;92;p15"/>
          <p:cNvSpPr txBox="1"/>
          <p:nvPr/>
        </p:nvSpPr>
        <p:spPr>
          <a:xfrm>
            <a:off x="1445235" y="3314640"/>
            <a:ext cx="25650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Corporate influence - EV company cars, values driven priorities impacting EV market</a:t>
            </a:r>
            <a:endParaRPr/>
          </a:p>
        </p:txBody>
      </p:sp>
      <p:sp>
        <p:nvSpPr>
          <p:cNvPr id="93" name="Google Shape;93;p15"/>
          <p:cNvSpPr txBox="1"/>
          <p:nvPr/>
        </p:nvSpPr>
        <p:spPr>
          <a:xfrm>
            <a:off x="1445235" y="2353398"/>
            <a:ext cx="25650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Policy pressures – EU reduction in emissions and vehicles in cities</a:t>
            </a:r>
            <a:endParaRPr/>
          </a:p>
        </p:txBody>
      </p:sp>
      <p:sp>
        <p:nvSpPr>
          <p:cNvPr id="94" name="Google Shape;94;p15"/>
          <p:cNvSpPr txBox="1"/>
          <p:nvPr/>
        </p:nvSpPr>
        <p:spPr>
          <a:xfrm>
            <a:off x="928058" y="1385114"/>
            <a:ext cx="378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1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01.</a:t>
            </a:r>
            <a:endParaRPr b="1" i="0" sz="21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5"/>
          <p:cNvSpPr txBox="1"/>
          <p:nvPr/>
        </p:nvSpPr>
        <p:spPr>
          <a:xfrm>
            <a:off x="928058" y="1916042"/>
            <a:ext cx="378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1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02.</a:t>
            </a:r>
            <a:endParaRPr b="1" i="0" sz="21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5"/>
          <p:cNvSpPr txBox="1"/>
          <p:nvPr/>
        </p:nvSpPr>
        <p:spPr>
          <a:xfrm>
            <a:off x="928058" y="2446970"/>
            <a:ext cx="378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1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03.</a:t>
            </a:r>
            <a:endParaRPr b="1" i="0" sz="21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928058" y="2977898"/>
            <a:ext cx="378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1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04.</a:t>
            </a:r>
            <a:endParaRPr b="1" i="0" sz="21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5"/>
          <p:cNvSpPr/>
          <p:nvPr/>
        </p:nvSpPr>
        <p:spPr>
          <a:xfrm rot="10800000">
            <a:off x="7411649" y="2559245"/>
            <a:ext cx="1103700" cy="154500"/>
          </a:xfrm>
          <a:prstGeom prst="rtTriangle">
            <a:avLst/>
          </a:prstGeom>
          <a:solidFill>
            <a:srgbClr val="444444">
              <a:alpha val="47840"/>
            </a:srgbClr>
          </a:solidFill>
          <a:ln>
            <a:noFill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  <p:txBody>
          <a:bodyPr anchorCtr="0" anchor="ctr" bIns="133875" lIns="535500" spcFirstLastPara="1" rIns="6805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F886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5"/>
          <p:cNvSpPr/>
          <p:nvPr/>
        </p:nvSpPr>
        <p:spPr>
          <a:xfrm rot="10800000">
            <a:off x="7421547" y="3695233"/>
            <a:ext cx="1103700" cy="156600"/>
          </a:xfrm>
          <a:prstGeom prst="rtTriangle">
            <a:avLst/>
          </a:prstGeom>
          <a:solidFill>
            <a:srgbClr val="444444">
              <a:alpha val="47840"/>
            </a:srgbClr>
          </a:solidFill>
          <a:ln>
            <a:noFill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  <p:txBody>
          <a:bodyPr anchorCtr="0" anchor="ctr" bIns="133875" lIns="535500" spcFirstLastPara="1" rIns="6805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F886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5"/>
          <p:cNvSpPr txBox="1"/>
          <p:nvPr/>
        </p:nvSpPr>
        <p:spPr>
          <a:xfrm>
            <a:off x="5908024" y="3333990"/>
            <a:ext cx="24471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OEM: more models available, aggressive production and sales targets across</a:t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5"/>
          <p:cNvSpPr txBox="1"/>
          <p:nvPr>
            <p:ph type="title"/>
          </p:nvPr>
        </p:nvSpPr>
        <p:spPr>
          <a:xfrm>
            <a:off x="177625" y="155375"/>
            <a:ext cx="8858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600"/>
              <a:t>Localizing trends in Global Market: What’s driving up EV sales</a:t>
            </a:r>
            <a:endParaRPr sz="3600"/>
          </a:p>
        </p:txBody>
      </p:sp>
      <p:sp>
        <p:nvSpPr>
          <p:cNvPr id="102" name="Google Shape;102;p15"/>
          <p:cNvSpPr txBox="1"/>
          <p:nvPr/>
        </p:nvSpPr>
        <p:spPr>
          <a:xfrm>
            <a:off x="5780008" y="1934044"/>
            <a:ext cx="24009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Infrastructure investments &amp; incentives to purchase EVs in  planned via US Govt.</a:t>
            </a:r>
            <a:endParaRPr/>
          </a:p>
        </p:txBody>
      </p:sp>
      <p:sp>
        <p:nvSpPr>
          <p:cNvPr id="103" name="Google Shape;103;p15"/>
          <p:cNvSpPr txBox="1"/>
          <p:nvPr/>
        </p:nvSpPr>
        <p:spPr>
          <a:xfrm>
            <a:off x="1445235" y="1392156"/>
            <a:ext cx="25650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EU growth (2019 – 2020) &gt; US &amp; everywhere else</a:t>
            </a:r>
            <a:endParaRPr/>
          </a:p>
        </p:txBody>
      </p:sp>
      <p:sp>
        <p:nvSpPr>
          <p:cNvPr id="104" name="Google Shape;104;p15"/>
          <p:cNvSpPr txBox="1"/>
          <p:nvPr/>
        </p:nvSpPr>
        <p:spPr>
          <a:xfrm>
            <a:off x="1445235" y="2834019"/>
            <a:ext cx="25650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OEM strategies - model availability, production, sales targets</a:t>
            </a:r>
            <a:endParaRPr/>
          </a:p>
        </p:txBody>
      </p:sp>
      <p:sp>
        <p:nvSpPr>
          <p:cNvPr id="105" name="Google Shape;105;p15"/>
          <p:cNvSpPr txBox="1"/>
          <p:nvPr/>
        </p:nvSpPr>
        <p:spPr>
          <a:xfrm>
            <a:off x="928058" y="4039753"/>
            <a:ext cx="378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1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06.</a:t>
            </a:r>
            <a:endParaRPr b="1" i="0" sz="21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928058" y="3508826"/>
            <a:ext cx="378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1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05.</a:t>
            </a:r>
            <a:endParaRPr b="1" i="0" sz="2100" u="none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5780008" y="2731203"/>
            <a:ext cx="24009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Policy pressures - CA, WA, CO ICE bans are coming. </a:t>
            </a:r>
            <a:endParaRPr/>
          </a:p>
        </p:txBody>
      </p:sp>
      <p:sp>
        <p:nvSpPr>
          <p:cNvPr id="108" name="Google Shape;108;p15"/>
          <p:cNvSpPr txBox="1"/>
          <p:nvPr/>
        </p:nvSpPr>
        <p:spPr>
          <a:xfrm>
            <a:off x="5780008" y="4094687"/>
            <a:ext cx="24009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sp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Consumer sentiment - price point &amp; driving range close to ICE</a:t>
            </a:r>
            <a:endParaRPr/>
          </a:p>
        </p:txBody>
      </p:sp>
      <p:pic>
        <p:nvPicPr>
          <p:cNvPr descr="Customer review" id="109" name="Google Shape;10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78873" y="2686560"/>
            <a:ext cx="547337" cy="5473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ustomer review" id="110" name="Google Shape;11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78873" y="2011485"/>
            <a:ext cx="547337" cy="5473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ustomer review" id="111" name="Google Shape;11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78873" y="1336410"/>
            <a:ext cx="547337" cy="5473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ustomer review" id="112" name="Google Shape;11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78873" y="4036712"/>
            <a:ext cx="547337" cy="547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/>
          <p:nvPr/>
        </p:nvSpPr>
        <p:spPr>
          <a:xfrm>
            <a:off x="4389400" y="788050"/>
            <a:ext cx="4339500" cy="3778500"/>
          </a:xfrm>
          <a:prstGeom prst="rect">
            <a:avLst/>
          </a:prstGeom>
          <a:solidFill>
            <a:srgbClr val="666666"/>
          </a:solidFill>
          <a:ln cap="flat" cmpd="sng" w="2857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6"/>
          <p:cNvSpPr txBox="1"/>
          <p:nvPr>
            <p:ph type="title"/>
          </p:nvPr>
        </p:nvSpPr>
        <p:spPr>
          <a:xfrm>
            <a:off x="348700" y="64300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600">
                <a:solidFill>
                  <a:srgbClr val="000000"/>
                </a:solidFill>
              </a:rPr>
              <a:t>West Coast EV </a:t>
            </a:r>
            <a:r>
              <a:rPr lang="en" sz="3600">
                <a:solidFill>
                  <a:srgbClr val="000000"/>
                </a:solidFill>
              </a:rPr>
              <a:t>Adoption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19" name="Google Shape;119;p16"/>
          <p:cNvSpPr txBox="1"/>
          <p:nvPr/>
        </p:nvSpPr>
        <p:spPr>
          <a:xfrm>
            <a:off x="4449250" y="836350"/>
            <a:ext cx="4219800" cy="368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Largest EV markets</a:t>
            </a:r>
            <a:endParaRPr b="1" i="0" sz="1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West Coast EV adoption rates ~3x nat’l average</a:t>
            </a:r>
            <a:endParaRPr b="1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AutoNum type="arabicPeriod"/>
            </a:pPr>
            <a:r>
              <a:rPr b="0" i="0" lang="en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Southern California</a:t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AutoNum type="arabicPeriod"/>
            </a:pPr>
            <a:r>
              <a:rPr b="0" i="0" lang="en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Northern California</a:t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AutoNum type="arabicPeriod"/>
            </a:pPr>
            <a:r>
              <a:rPr b="0" i="0" lang="en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Seattle</a:t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AutoNum type="arabicPeriod"/>
            </a:pPr>
            <a:r>
              <a:rPr b="0" i="0" lang="en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Portland</a:t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EV adoption is set to grow</a:t>
            </a:r>
            <a:endParaRPr b="1" i="0" sz="1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➔"/>
            </a:pPr>
            <a:r>
              <a:rPr b="0" i="0" lang="en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Many states are phasing out ICE vehicles</a:t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➔"/>
            </a:pPr>
            <a:r>
              <a:rPr b="0" i="0" lang="en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Investments in infrastructure and EV consumer incentives are growing</a:t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➔"/>
            </a:pPr>
            <a:r>
              <a:rPr b="0" i="0" lang="en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Price point and driving range are on par with ICE</a:t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Tire and service needs are poised to grow exponentially</a:t>
            </a:r>
            <a:endParaRPr b="0" i="0" sz="15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creen Shot 2021-04-11 at 9.18.26 AM.png" id="120" name="Google Shape;120;p16"/>
          <p:cNvPicPr preferRelativeResize="0"/>
          <p:nvPr/>
        </p:nvPicPr>
        <p:blipFill rotWithShape="1">
          <a:blip r:embed="rId3">
            <a:alphaModFix/>
          </a:blip>
          <a:srcRect b="0" l="0" r="0" t="1244"/>
          <a:stretch/>
        </p:blipFill>
        <p:spPr>
          <a:xfrm>
            <a:off x="545000" y="788050"/>
            <a:ext cx="3604676" cy="3778499"/>
          </a:xfrm>
          <a:prstGeom prst="rect">
            <a:avLst/>
          </a:prstGeom>
          <a:noFill/>
          <a:ln cap="flat" cmpd="sng" w="2857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sp>
        <p:nvSpPr>
          <p:cNvPr id="121" name="Google Shape;121;p16"/>
          <p:cNvSpPr txBox="1"/>
          <p:nvPr/>
        </p:nvSpPr>
        <p:spPr>
          <a:xfrm>
            <a:off x="7916756" y="4689246"/>
            <a:ext cx="888000" cy="11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5"/>
              <a:buFont typeface="Arial"/>
              <a:buNone/>
            </a:pPr>
            <a:r>
              <a:rPr b="0" i="0" lang="en" sz="52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*Internal Combustion Engine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Exploration</a:t>
            </a:r>
            <a:endParaRPr/>
          </a:p>
        </p:txBody>
      </p:sp>
      <p:sp>
        <p:nvSpPr>
          <p:cNvPr id="127" name="Google Shape;127;p1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Identified topic to help guide the process of data exploration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Dug further into the topic and </a:t>
            </a:r>
            <a:r>
              <a:rPr lang="en"/>
              <a:t>identified</a:t>
            </a:r>
            <a:r>
              <a:rPr lang="en"/>
              <a:t> certain factors that potentially could tell/support our story.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Each of the group members took a set of data and owned that dataset.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 each then </a:t>
            </a:r>
            <a:r>
              <a:rPr lang="en"/>
              <a:t>reviewed each of the data points and identified data points that were not necessary.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 addition, we identified any data points that needed to be converted or re-shaped.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Incentives by Counties </a:t>
            </a:r>
            <a:endParaRPr/>
          </a:p>
        </p:txBody>
      </p:sp>
      <p:pic>
        <p:nvPicPr>
          <p:cNvPr id="133" name="Google Shape;13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250" y="971450"/>
            <a:ext cx="6125375" cy="3778424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8"/>
          <p:cNvSpPr txBox="1"/>
          <p:nvPr/>
        </p:nvSpPr>
        <p:spPr>
          <a:xfrm>
            <a:off x="6749450" y="1043500"/>
            <a:ext cx="2264700" cy="23397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The following bar graph illustrates the max incentives broken down by county in the state of California.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By far we can see Los Angeles county tops the chart offering up to 30K in total incentives*.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5" name="Google Shape;135;p18"/>
          <p:cNvSpPr txBox="1"/>
          <p:nvPr/>
        </p:nvSpPr>
        <p:spPr>
          <a:xfrm>
            <a:off x="5661550" y="4810475"/>
            <a:ext cx="34413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600">
                <a:latin typeface="Open Sans"/>
                <a:ea typeface="Open Sans"/>
                <a:cs typeface="Open Sans"/>
                <a:sym typeface="Open Sans"/>
              </a:rPr>
              <a:t>*Certain incentives require meeting several </a:t>
            </a:r>
            <a:r>
              <a:rPr i="1" lang="en" sz="600">
                <a:latin typeface="Open Sans"/>
                <a:ea typeface="Open Sans"/>
                <a:cs typeface="Open Sans"/>
                <a:sym typeface="Open Sans"/>
              </a:rPr>
              <a:t>requirements</a:t>
            </a:r>
            <a:r>
              <a:rPr i="1" lang="en" sz="600">
                <a:latin typeface="Open Sans"/>
                <a:ea typeface="Open Sans"/>
                <a:cs typeface="Open Sans"/>
                <a:sym typeface="Open Sans"/>
              </a:rPr>
              <a:t> in order to be eligible. </a:t>
            </a:r>
            <a:endParaRPr i="1" sz="6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Demographic makeup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